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307" r:id="rId4"/>
    <p:sldId id="324" r:id="rId5"/>
    <p:sldId id="308" r:id="rId6"/>
    <p:sldId id="309" r:id="rId7"/>
    <p:sldId id="315" r:id="rId8"/>
    <p:sldId id="310" r:id="rId9"/>
    <p:sldId id="325" r:id="rId10"/>
    <p:sldId id="321" r:id="rId11"/>
    <p:sldId id="320" r:id="rId12"/>
    <p:sldId id="322" r:id="rId13"/>
    <p:sldId id="323" r:id="rId14"/>
    <p:sldId id="283" r:id="rId15"/>
    <p:sldId id="297" r:id="rId16"/>
    <p:sldId id="305" r:id="rId17"/>
    <p:sldId id="303" r:id="rId18"/>
    <p:sldId id="304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/>
              <a:t>Распределение </a:t>
            </a:r>
            <a:r>
              <a:rPr lang="ru-RU" sz="3200" dirty="0"/>
              <a:t>нозологических групп, </a:t>
            </a:r>
            <a:r>
              <a:rPr lang="ru-RU" sz="3200" dirty="0" smtClean="0"/>
              <a:t>2023 </a:t>
            </a:r>
            <a:r>
              <a:rPr lang="ru-RU" sz="3200" dirty="0"/>
              <a:t>г.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B84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EF-47B3-BF3D-2564D1765365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EF-47B3-BF3D-2564D17653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EF-47B3-BF3D-2564D1765365}"/>
              </c:ext>
            </c:extLst>
          </c:dPt>
          <c:dLbls>
            <c:dLbl>
              <c:idx val="0"/>
              <c:layout>
                <c:manualLayout>
                  <c:x val="-6.5136332480732903E-2"/>
                  <c:y val="-7.0118578927633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317000183894211E-2"/>
                  <c:y val="-6.652879327584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559222294665391E-2"/>
                  <c:y val="3.59872984626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слабовидящие обучающиеся</c:v>
                </c:pt>
                <c:pt idx="1">
                  <c:v>слепые обучающиеся</c:v>
                </c:pt>
                <c:pt idx="2">
                  <c:v>обучающиеся с нарушением опорно-двигательного аппарата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54.6</c:v>
                </c:pt>
                <c:pt idx="1">
                  <c:v>6.4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EF-47B3-BF3D-2564D1765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5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842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2846896"/>
        <c:axId val="2102845264"/>
      </c:barChart>
      <c:catAx>
        <c:axId val="210284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845264"/>
        <c:crosses val="autoZero"/>
        <c:auto val="1"/>
        <c:lblAlgn val="ctr"/>
        <c:lblOffset val="100"/>
        <c:noMultiLvlLbl val="0"/>
      </c:catAx>
      <c:valAx>
        <c:axId val="210284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84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A1B35-577A-4571-B8D5-D57DCB921D8E}" type="doc">
      <dgm:prSet loTypeId="urn:microsoft.com/office/officeart/2005/8/layout/cycle7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3A576A-A5E7-4304-947A-9E43168A9EC7}">
      <dgm:prSet phldrT="[Текст]" custT="1"/>
      <dgm:spPr>
        <a:xfrm>
          <a:off x="529897" y="25268"/>
          <a:ext cx="4001908" cy="704548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  <a:buNone/>
          </a:pPr>
          <a:r>
            <a:rPr lang="ru-RU" sz="2000" dirty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Центральная Психолого-медико-педагогическая </a:t>
          </a:r>
          <a:r>
            <a:rPr lang="ru-RU" sz="2000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комиссия и</a:t>
          </a:r>
          <a:endParaRPr lang="ru-RU" sz="2000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  <a:p>
          <a:pPr>
            <a:spcAft>
              <a:spcPts val="0"/>
            </a:spcAft>
            <a:buNone/>
          </a:pPr>
          <a:r>
            <a:rPr lang="ru-RU" sz="2000" dirty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Школьный психолого-педагогический консилиум</a:t>
          </a:r>
        </a:p>
      </dgm:t>
    </dgm:pt>
    <dgm:pt modelId="{5E6A8495-8B36-4B3F-8FA6-A1FF79CDE4DA}" type="parTrans" cxnId="{D459BFB3-B2A1-4E1E-A766-7802B83DC345}">
      <dgm:prSet/>
      <dgm:spPr/>
      <dgm:t>
        <a:bodyPr/>
        <a:lstStyle/>
        <a:p>
          <a:endParaRPr lang="ru-RU"/>
        </a:p>
      </dgm:t>
    </dgm:pt>
    <dgm:pt modelId="{985AFEDD-D904-42D9-B5EB-580B8DF16240}" type="sibTrans" cxnId="{D459BFB3-B2A1-4E1E-A766-7802B83DC345}">
      <dgm:prSet/>
      <dgm:spPr>
        <a:xfrm rot="3082880">
          <a:off x="2761928" y="923064"/>
          <a:ext cx="695638" cy="321133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0A226452-B8F7-4F88-B20E-0CA736097342}">
      <dgm:prSet phldrT="[Текст]" custT="1"/>
      <dgm:spPr>
        <a:xfrm>
          <a:off x="2704402" y="1565782"/>
          <a:ext cx="3033682" cy="1855728"/>
        </a:xfr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200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Психолого-педагогическое сопровождение:</a:t>
          </a:r>
        </a:p>
        <a:p>
          <a:pPr>
            <a:buNone/>
          </a:pPr>
          <a:r>
            <a:rPr lang="ru-RU" sz="2000" b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- Развитие и коррекцию зрительного восприятия - учитель-дефектолог (тифлопедагог);</a:t>
          </a:r>
        </a:p>
        <a:p>
          <a:pPr>
            <a:buNone/>
          </a:pPr>
          <a:r>
            <a:rPr lang="ru-RU" sz="2000" b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- Коррекция нарушений речи - учитель-логопед;</a:t>
          </a:r>
        </a:p>
        <a:p>
          <a:pPr>
            <a:buNone/>
          </a:pPr>
          <a:r>
            <a:rPr lang="ru-RU" sz="2000" b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- Психологическая помощь - педагог-психолог;</a:t>
          </a:r>
        </a:p>
        <a:p>
          <a:pPr>
            <a:buNone/>
          </a:pPr>
          <a:r>
            <a:rPr lang="ru-RU" sz="2000" b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- Развитие когнитивных процессов, ликвидацию пробелов в знаниях </a:t>
          </a:r>
          <a:r>
            <a:rPr lang="ru-RU" sz="200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- учитель-дефектолог</a:t>
          </a:r>
        </a:p>
      </dgm:t>
    </dgm:pt>
    <dgm:pt modelId="{BE57F4B6-BDD6-4445-AFDD-4BECEA8F7F16}" type="parTrans" cxnId="{CD3D8DAA-8B47-4EB1-936F-D6361EE53121}">
      <dgm:prSet/>
      <dgm:spPr/>
      <dgm:t>
        <a:bodyPr/>
        <a:lstStyle/>
        <a:p>
          <a:endParaRPr lang="ru-RU"/>
        </a:p>
      </dgm:t>
    </dgm:pt>
    <dgm:pt modelId="{642A2FC1-846B-4CC9-891A-3837DF0166B7}" type="sibTrans" cxnId="{CD3D8DAA-8B47-4EB1-936F-D6361EE53121}">
      <dgm:prSet/>
      <dgm:spPr>
        <a:xfrm rot="10800000">
          <a:off x="1857030" y="2342135"/>
          <a:ext cx="695638" cy="321133"/>
        </a:xfr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C87BB916-2B65-4AA6-B3BA-8EC36A035A72}">
      <dgm:prSet phldrT="[Текст]" custT="1"/>
      <dgm:spPr>
        <a:xfrm>
          <a:off x="0" y="2104531"/>
          <a:ext cx="1835047" cy="917523"/>
        </a:xfr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 sz="200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Индивидуальная программа реабилитации и абилитации </a:t>
          </a:r>
        </a:p>
      </dgm:t>
    </dgm:pt>
    <dgm:pt modelId="{64307B24-26F8-4307-BFC7-0441952E2E3C}" type="parTrans" cxnId="{1FF4999B-C1CC-47B6-92FD-4A2CD35928BA}">
      <dgm:prSet/>
      <dgm:spPr/>
      <dgm:t>
        <a:bodyPr/>
        <a:lstStyle/>
        <a:p>
          <a:endParaRPr lang="ru-RU"/>
        </a:p>
      </dgm:t>
    </dgm:pt>
    <dgm:pt modelId="{FE3F2B24-22D4-4E7F-AB64-55780ABDF187}" type="sibTrans" cxnId="{1FF4999B-C1CC-47B6-92FD-4A2CD35928BA}">
      <dgm:prSet/>
      <dgm:spPr>
        <a:xfrm rot="18385888">
          <a:off x="1355001" y="1112229"/>
          <a:ext cx="695638" cy="321133"/>
        </a:xfr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C4239DC2-4008-41BD-B359-6C984D95C8A8}" type="pres">
      <dgm:prSet presAssocID="{9A4A1B35-577A-4571-B8D5-D57DCB921D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E674C-1B65-4276-9BAA-4B0A8CC18967}" type="pres">
      <dgm:prSet presAssocID="{363A576A-A5E7-4304-947A-9E43168A9EC7}" presName="node" presStyleLbl="node1" presStyleIdx="0" presStyleCnt="3" custScaleX="218082" custScaleY="76788" custRadScaleRad="87119" custRadScaleInc="1879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C1241D-DD24-400A-9E5F-3DB069CC3A29}" type="pres">
      <dgm:prSet presAssocID="{985AFEDD-D904-42D9-B5EB-580B8DF16240}" presName="sibTrans" presStyleLbl="sibTrans2D1" presStyleIdx="0" presStyleCnt="3" custScaleX="152935" custLinFactNeighborX="6301" custLinFactNeighborY="-1760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8B6D05A-3735-4203-8585-D2107D18990C}" type="pres">
      <dgm:prSet presAssocID="{985AFEDD-D904-42D9-B5EB-580B8DF1624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47A264E-01FF-4363-B489-D26327426474}" type="pres">
      <dgm:prSet presAssocID="{0A226452-B8F7-4F88-B20E-0CA736097342}" presName="node" presStyleLbl="node1" presStyleIdx="1" presStyleCnt="3" custScaleX="206740" custScaleY="202254" custRadScaleRad="93830" custRadScaleInc="-1926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2CD0678-E3FA-4E5F-AB1F-246B8E4D0829}" type="pres">
      <dgm:prSet presAssocID="{642A2FC1-846B-4CC9-891A-3837DF0166B7}" presName="sibTrans" presStyleLbl="sibTrans2D1" presStyleIdx="1" presStyleCnt="3" custAng="72461" custScaleX="104643" custLinFactNeighborX="-9326" custLinFactNeighborY="-9991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9AC6A59-C10A-4CB8-B3BB-F5CEA998DCD1}" type="pres">
      <dgm:prSet presAssocID="{642A2FC1-846B-4CC9-891A-3837DF0166B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09190B0-90B0-4F2C-B4EB-6B5FEBF16BAB}" type="pres">
      <dgm:prSet presAssocID="{C87BB916-2B65-4AA6-B3BA-8EC36A035A72}" presName="node" presStyleLbl="node1" presStyleIdx="2" presStyleCnt="3" custRadScaleRad="108821" custRadScaleInc="199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D042196-A487-41CC-87B9-6ADD5CC073B0}" type="pres">
      <dgm:prSet presAssocID="{FE3F2B24-22D4-4E7F-AB64-55780ABDF187}" presName="sibTrans" presStyleLbl="sibTrans2D1" presStyleIdx="2" presStyleCnt="3" custScaleX="225575" custLinFactNeighborX="-84518" custLinFactNeighborY="-29015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FA30D64-C141-4017-A8D3-281C56E88164}" type="pres">
      <dgm:prSet presAssocID="{FE3F2B24-22D4-4E7F-AB64-55780ABDF18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E141116-E9DA-45F7-8349-BF9A96D9C3D2}" type="presOf" srcId="{985AFEDD-D904-42D9-B5EB-580B8DF16240}" destId="{88B6D05A-3735-4203-8585-D2107D18990C}" srcOrd="1" destOrd="0" presId="urn:microsoft.com/office/officeart/2005/8/layout/cycle7"/>
    <dgm:cxn modelId="{D459BFB3-B2A1-4E1E-A766-7802B83DC345}" srcId="{9A4A1B35-577A-4571-B8D5-D57DCB921D8E}" destId="{363A576A-A5E7-4304-947A-9E43168A9EC7}" srcOrd="0" destOrd="0" parTransId="{5E6A8495-8B36-4B3F-8FA6-A1FF79CDE4DA}" sibTransId="{985AFEDD-D904-42D9-B5EB-580B8DF16240}"/>
    <dgm:cxn modelId="{328C280D-7CFE-46F9-B73D-37E8541968D3}" type="presOf" srcId="{C87BB916-2B65-4AA6-B3BA-8EC36A035A72}" destId="{E09190B0-90B0-4F2C-B4EB-6B5FEBF16BAB}" srcOrd="0" destOrd="0" presId="urn:microsoft.com/office/officeart/2005/8/layout/cycle7"/>
    <dgm:cxn modelId="{A819D402-2CCE-47E4-B0B9-5BD6AE07BEFA}" type="presOf" srcId="{FE3F2B24-22D4-4E7F-AB64-55780ABDF187}" destId="{BFA30D64-C141-4017-A8D3-281C56E88164}" srcOrd="1" destOrd="0" presId="urn:microsoft.com/office/officeart/2005/8/layout/cycle7"/>
    <dgm:cxn modelId="{E10CFDFD-8D1F-49F5-8528-1CBD06C142CC}" type="presOf" srcId="{363A576A-A5E7-4304-947A-9E43168A9EC7}" destId="{4C8E674C-1B65-4276-9BAA-4B0A8CC18967}" srcOrd="0" destOrd="0" presId="urn:microsoft.com/office/officeart/2005/8/layout/cycle7"/>
    <dgm:cxn modelId="{1FF4999B-C1CC-47B6-92FD-4A2CD35928BA}" srcId="{9A4A1B35-577A-4571-B8D5-D57DCB921D8E}" destId="{C87BB916-2B65-4AA6-B3BA-8EC36A035A72}" srcOrd="2" destOrd="0" parTransId="{64307B24-26F8-4307-BFC7-0441952E2E3C}" sibTransId="{FE3F2B24-22D4-4E7F-AB64-55780ABDF187}"/>
    <dgm:cxn modelId="{ADAA9679-363E-4D3C-B8BD-EC265DA54673}" type="presOf" srcId="{985AFEDD-D904-42D9-B5EB-580B8DF16240}" destId="{ECC1241D-DD24-400A-9E5F-3DB069CC3A29}" srcOrd="0" destOrd="0" presId="urn:microsoft.com/office/officeart/2005/8/layout/cycle7"/>
    <dgm:cxn modelId="{59846C78-A4D8-4A75-AB75-DEEC66640160}" type="presOf" srcId="{0A226452-B8F7-4F88-B20E-0CA736097342}" destId="{A47A264E-01FF-4363-B489-D26327426474}" srcOrd="0" destOrd="0" presId="urn:microsoft.com/office/officeart/2005/8/layout/cycle7"/>
    <dgm:cxn modelId="{892981B7-92F6-429B-82E5-DA73EE238B36}" type="presOf" srcId="{9A4A1B35-577A-4571-B8D5-D57DCB921D8E}" destId="{C4239DC2-4008-41BD-B359-6C984D95C8A8}" srcOrd="0" destOrd="0" presId="urn:microsoft.com/office/officeart/2005/8/layout/cycle7"/>
    <dgm:cxn modelId="{F2962513-9D81-4B8B-A411-8F10A94E237D}" type="presOf" srcId="{FE3F2B24-22D4-4E7F-AB64-55780ABDF187}" destId="{DD042196-A487-41CC-87B9-6ADD5CC073B0}" srcOrd="0" destOrd="0" presId="urn:microsoft.com/office/officeart/2005/8/layout/cycle7"/>
    <dgm:cxn modelId="{B6E05D30-E1DB-4A37-937F-D09A3DE0BC7E}" type="presOf" srcId="{642A2FC1-846B-4CC9-891A-3837DF0166B7}" destId="{39AC6A59-C10A-4CB8-B3BB-F5CEA998DCD1}" srcOrd="1" destOrd="0" presId="urn:microsoft.com/office/officeart/2005/8/layout/cycle7"/>
    <dgm:cxn modelId="{CD3D8DAA-8B47-4EB1-936F-D6361EE53121}" srcId="{9A4A1B35-577A-4571-B8D5-D57DCB921D8E}" destId="{0A226452-B8F7-4F88-B20E-0CA736097342}" srcOrd="1" destOrd="0" parTransId="{BE57F4B6-BDD6-4445-AFDD-4BECEA8F7F16}" sibTransId="{642A2FC1-846B-4CC9-891A-3837DF0166B7}"/>
    <dgm:cxn modelId="{B7E718F1-0D87-480F-B9DC-5F4F2CDEA2E6}" type="presOf" srcId="{642A2FC1-846B-4CC9-891A-3837DF0166B7}" destId="{12CD0678-E3FA-4E5F-AB1F-246B8E4D0829}" srcOrd="0" destOrd="0" presId="urn:microsoft.com/office/officeart/2005/8/layout/cycle7"/>
    <dgm:cxn modelId="{F3DA2156-1155-42EC-AE30-D177BC499ACB}" type="presParOf" srcId="{C4239DC2-4008-41BD-B359-6C984D95C8A8}" destId="{4C8E674C-1B65-4276-9BAA-4B0A8CC18967}" srcOrd="0" destOrd="0" presId="urn:microsoft.com/office/officeart/2005/8/layout/cycle7"/>
    <dgm:cxn modelId="{97D2CAE2-0E89-47D6-8334-7233809CA0D3}" type="presParOf" srcId="{C4239DC2-4008-41BD-B359-6C984D95C8A8}" destId="{ECC1241D-DD24-400A-9E5F-3DB069CC3A29}" srcOrd="1" destOrd="0" presId="urn:microsoft.com/office/officeart/2005/8/layout/cycle7"/>
    <dgm:cxn modelId="{45EF2967-07F0-44A3-BF0E-4668313D02A8}" type="presParOf" srcId="{ECC1241D-DD24-400A-9E5F-3DB069CC3A29}" destId="{88B6D05A-3735-4203-8585-D2107D18990C}" srcOrd="0" destOrd="0" presId="urn:microsoft.com/office/officeart/2005/8/layout/cycle7"/>
    <dgm:cxn modelId="{8812C543-FE00-4070-B7AB-219B0EF0F0AE}" type="presParOf" srcId="{C4239DC2-4008-41BD-B359-6C984D95C8A8}" destId="{A47A264E-01FF-4363-B489-D26327426474}" srcOrd="2" destOrd="0" presId="urn:microsoft.com/office/officeart/2005/8/layout/cycle7"/>
    <dgm:cxn modelId="{5341964B-8237-44F9-9378-8B047F20F3F3}" type="presParOf" srcId="{C4239DC2-4008-41BD-B359-6C984D95C8A8}" destId="{12CD0678-E3FA-4E5F-AB1F-246B8E4D0829}" srcOrd="3" destOrd="0" presId="urn:microsoft.com/office/officeart/2005/8/layout/cycle7"/>
    <dgm:cxn modelId="{C37C3280-C854-4932-A6EF-E7F94B05F6A4}" type="presParOf" srcId="{12CD0678-E3FA-4E5F-AB1F-246B8E4D0829}" destId="{39AC6A59-C10A-4CB8-B3BB-F5CEA998DCD1}" srcOrd="0" destOrd="0" presId="urn:microsoft.com/office/officeart/2005/8/layout/cycle7"/>
    <dgm:cxn modelId="{EF8C8FCB-2092-4D65-9E9A-6A4A9944E63E}" type="presParOf" srcId="{C4239DC2-4008-41BD-B359-6C984D95C8A8}" destId="{E09190B0-90B0-4F2C-B4EB-6B5FEBF16BAB}" srcOrd="4" destOrd="0" presId="urn:microsoft.com/office/officeart/2005/8/layout/cycle7"/>
    <dgm:cxn modelId="{AAB9E8D7-B3A3-4F4B-9523-EFD026980E8A}" type="presParOf" srcId="{C4239DC2-4008-41BD-B359-6C984D95C8A8}" destId="{DD042196-A487-41CC-87B9-6ADD5CC073B0}" srcOrd="5" destOrd="0" presId="urn:microsoft.com/office/officeart/2005/8/layout/cycle7"/>
    <dgm:cxn modelId="{6126D061-AEF4-4AD5-8E1B-C097788C0D8B}" type="presParOf" srcId="{DD042196-A487-41CC-87B9-6ADD5CC073B0}" destId="{BFA30D64-C141-4017-A8D3-281C56E8816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90711-112C-4E68-B92F-D32D04757052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1E726FC-5820-4135-AF2F-885B36F89001}">
      <dgm:prSet phldrT="[Текст]"/>
      <dgm:spPr/>
      <dgm:t>
        <a:bodyPr/>
        <a:lstStyle/>
        <a:p>
          <a:r>
            <a:rPr lang="ru-RU" dirty="0" smtClean="0"/>
            <a:t>Социально-психологические условия</a:t>
          </a:r>
          <a:endParaRPr lang="ru-RU" dirty="0"/>
        </a:p>
      </dgm:t>
    </dgm:pt>
    <dgm:pt modelId="{68C66861-3124-4B4E-8585-606C9143CC21}" type="parTrans" cxnId="{ECF4EB39-DF24-4DD0-810A-4B47E529D63F}">
      <dgm:prSet/>
      <dgm:spPr/>
      <dgm:t>
        <a:bodyPr/>
        <a:lstStyle/>
        <a:p>
          <a:endParaRPr lang="ru-RU"/>
        </a:p>
      </dgm:t>
    </dgm:pt>
    <dgm:pt modelId="{5C29FEB3-6850-4D10-9AA2-A419F997A302}" type="sibTrans" cxnId="{ECF4EB39-DF24-4DD0-810A-4B47E529D63F}">
      <dgm:prSet/>
      <dgm:spPr/>
      <dgm:t>
        <a:bodyPr/>
        <a:lstStyle/>
        <a:p>
          <a:endParaRPr lang="ru-RU"/>
        </a:p>
      </dgm:t>
    </dgm:pt>
    <dgm:pt modelId="{ABFB3A00-B848-4037-A934-9DC1654356EB}">
      <dgm:prSet phldrT="[Текст]"/>
      <dgm:spPr/>
      <dgm:t>
        <a:bodyPr/>
        <a:lstStyle/>
        <a:p>
          <a:r>
            <a:rPr lang="ru-RU" dirty="0" smtClean="0"/>
            <a:t>Архитектурная доступность</a:t>
          </a:r>
          <a:endParaRPr lang="ru-RU" dirty="0"/>
        </a:p>
      </dgm:t>
    </dgm:pt>
    <dgm:pt modelId="{5D20B3A4-C2EC-4AE7-BA40-9DFE3CC1AA37}" type="parTrans" cxnId="{D3F1627C-61CF-4EFC-A8F8-8E149523BD4B}">
      <dgm:prSet/>
      <dgm:spPr/>
      <dgm:t>
        <a:bodyPr/>
        <a:lstStyle/>
        <a:p>
          <a:endParaRPr lang="ru-RU"/>
        </a:p>
      </dgm:t>
    </dgm:pt>
    <dgm:pt modelId="{90C3BD6D-95D1-4BD5-82AF-912C7A1723F5}" type="sibTrans" cxnId="{D3F1627C-61CF-4EFC-A8F8-8E149523BD4B}">
      <dgm:prSet/>
      <dgm:spPr/>
      <dgm:t>
        <a:bodyPr/>
        <a:lstStyle/>
        <a:p>
          <a:endParaRPr lang="ru-RU"/>
        </a:p>
      </dgm:t>
    </dgm:pt>
    <dgm:pt modelId="{91A74FC4-062E-418E-9EF2-AFDDAA9977D0}">
      <dgm:prSet phldrT="[Текст]"/>
      <dgm:spPr/>
      <dgm:t>
        <a:bodyPr/>
        <a:lstStyle/>
        <a:p>
          <a:r>
            <a:rPr lang="ru-RU" dirty="0" smtClean="0"/>
            <a:t>Профессионально-</a:t>
          </a:r>
          <a:r>
            <a:rPr lang="ru-RU" dirty="0" err="1" smtClean="0"/>
            <a:t>деятельностная</a:t>
          </a:r>
          <a:r>
            <a:rPr lang="ru-RU" dirty="0" smtClean="0"/>
            <a:t> практика</a:t>
          </a:r>
          <a:endParaRPr lang="ru-RU" dirty="0"/>
        </a:p>
      </dgm:t>
    </dgm:pt>
    <dgm:pt modelId="{1AA7449D-CB06-4010-AE55-C9C1D943880A}" type="parTrans" cxnId="{151BDF7B-8E6E-4900-8A83-200F6B933894}">
      <dgm:prSet/>
      <dgm:spPr/>
      <dgm:t>
        <a:bodyPr/>
        <a:lstStyle/>
        <a:p>
          <a:endParaRPr lang="ru-RU"/>
        </a:p>
      </dgm:t>
    </dgm:pt>
    <dgm:pt modelId="{AE930CEC-E72B-40FB-B461-53765CB2D0AC}" type="sibTrans" cxnId="{151BDF7B-8E6E-4900-8A83-200F6B933894}">
      <dgm:prSet/>
      <dgm:spPr/>
      <dgm:t>
        <a:bodyPr/>
        <a:lstStyle/>
        <a:p>
          <a:endParaRPr lang="ru-RU"/>
        </a:p>
      </dgm:t>
    </dgm:pt>
    <dgm:pt modelId="{B1D7C9F0-D3F4-4042-9485-AA673A58B0D6}">
      <dgm:prSet phldrT="[Текст]"/>
      <dgm:spPr/>
      <dgm:t>
        <a:bodyPr/>
        <a:lstStyle/>
        <a:p>
          <a:r>
            <a:rPr lang="ru-RU" dirty="0" smtClean="0"/>
            <a:t>Транспортная доступность</a:t>
          </a:r>
          <a:endParaRPr lang="ru-RU" dirty="0"/>
        </a:p>
      </dgm:t>
    </dgm:pt>
    <dgm:pt modelId="{29A37913-3572-494B-856A-01A482A5DD3B}" type="parTrans" cxnId="{1872BC92-A5A1-41CF-8E11-F0EAD75D4F68}">
      <dgm:prSet/>
      <dgm:spPr/>
      <dgm:t>
        <a:bodyPr/>
        <a:lstStyle/>
        <a:p>
          <a:endParaRPr lang="ru-RU"/>
        </a:p>
      </dgm:t>
    </dgm:pt>
    <dgm:pt modelId="{CE57C885-2B38-48C4-926F-66D8F4CAA42B}" type="sibTrans" cxnId="{1872BC92-A5A1-41CF-8E11-F0EAD75D4F68}">
      <dgm:prSet/>
      <dgm:spPr/>
      <dgm:t>
        <a:bodyPr/>
        <a:lstStyle/>
        <a:p>
          <a:endParaRPr lang="ru-RU"/>
        </a:p>
      </dgm:t>
    </dgm:pt>
    <dgm:pt modelId="{B8364BC6-94FA-4497-9680-51A9E15EDF8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300" dirty="0" smtClean="0">
              <a:solidFill>
                <a:schemeClr val="tx1">
                  <a:lumMod val="85000"/>
                  <a:lumOff val="15000"/>
                </a:schemeClr>
              </a:solidFill>
            </a:rPr>
            <a:t>.</a:t>
          </a:r>
          <a:endParaRPr lang="ru-RU" sz="300" dirty="0"/>
        </a:p>
      </dgm:t>
    </dgm:pt>
    <dgm:pt modelId="{D9EFF672-5F86-4949-AC2F-A72CB7F6CB5E}" type="sibTrans" cxnId="{96B583B3-5EFA-4B23-B354-A7D6621CD712}">
      <dgm:prSet/>
      <dgm:spPr/>
      <dgm:t>
        <a:bodyPr/>
        <a:lstStyle/>
        <a:p>
          <a:endParaRPr lang="ru-RU"/>
        </a:p>
      </dgm:t>
    </dgm:pt>
    <dgm:pt modelId="{A7472685-E038-4F50-8AF3-F6E5F019D511}" type="parTrans" cxnId="{96B583B3-5EFA-4B23-B354-A7D6621CD712}">
      <dgm:prSet/>
      <dgm:spPr/>
      <dgm:t>
        <a:bodyPr/>
        <a:lstStyle/>
        <a:p>
          <a:endParaRPr lang="ru-RU"/>
        </a:p>
      </dgm:t>
    </dgm:pt>
    <dgm:pt modelId="{571F6F5F-6A13-4948-9E2F-B0AF4C169328}" type="pres">
      <dgm:prSet presAssocID="{6D690711-112C-4E68-B92F-D32D047570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667D99-DCE9-44B0-9E9E-882819CD66CF}" type="pres">
      <dgm:prSet presAssocID="{6D690711-112C-4E68-B92F-D32D04757052}" presName="matrix" presStyleCnt="0"/>
      <dgm:spPr/>
    </dgm:pt>
    <dgm:pt modelId="{762F31E1-74B3-46FE-9E96-AB1D564DFC7A}" type="pres">
      <dgm:prSet presAssocID="{6D690711-112C-4E68-B92F-D32D04757052}" presName="tile1" presStyleLbl="node1" presStyleIdx="0" presStyleCnt="4"/>
      <dgm:spPr/>
      <dgm:t>
        <a:bodyPr/>
        <a:lstStyle/>
        <a:p>
          <a:endParaRPr lang="ru-RU"/>
        </a:p>
      </dgm:t>
    </dgm:pt>
    <dgm:pt modelId="{E45BEA74-B7A6-4597-AC21-C05062008204}" type="pres">
      <dgm:prSet presAssocID="{6D690711-112C-4E68-B92F-D32D047570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5367D-FD47-49DF-A07D-38500F642D25}" type="pres">
      <dgm:prSet presAssocID="{6D690711-112C-4E68-B92F-D32D04757052}" presName="tile2" presStyleLbl="node1" presStyleIdx="1" presStyleCnt="4"/>
      <dgm:spPr/>
      <dgm:t>
        <a:bodyPr/>
        <a:lstStyle/>
        <a:p>
          <a:endParaRPr lang="ru-RU"/>
        </a:p>
      </dgm:t>
    </dgm:pt>
    <dgm:pt modelId="{9172CE3B-5DAB-4388-886B-93088F240C5A}" type="pres">
      <dgm:prSet presAssocID="{6D690711-112C-4E68-B92F-D32D047570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A9753-8F6E-436F-B579-F902BB1EBD36}" type="pres">
      <dgm:prSet presAssocID="{6D690711-112C-4E68-B92F-D32D04757052}" presName="tile3" presStyleLbl="node1" presStyleIdx="2" presStyleCnt="4"/>
      <dgm:spPr/>
      <dgm:t>
        <a:bodyPr/>
        <a:lstStyle/>
        <a:p>
          <a:endParaRPr lang="ru-RU"/>
        </a:p>
      </dgm:t>
    </dgm:pt>
    <dgm:pt modelId="{031581EE-20E1-4951-B8F3-6306515BEE81}" type="pres">
      <dgm:prSet presAssocID="{6D690711-112C-4E68-B92F-D32D047570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4D96A-C432-4727-BBC5-34A48173FD9F}" type="pres">
      <dgm:prSet presAssocID="{6D690711-112C-4E68-B92F-D32D04757052}" presName="tile4" presStyleLbl="node1" presStyleIdx="3" presStyleCnt="4"/>
      <dgm:spPr/>
      <dgm:t>
        <a:bodyPr/>
        <a:lstStyle/>
        <a:p>
          <a:endParaRPr lang="ru-RU"/>
        </a:p>
      </dgm:t>
    </dgm:pt>
    <dgm:pt modelId="{A36203BC-9D9C-4C5F-9A07-54EBB3C14A52}" type="pres">
      <dgm:prSet presAssocID="{6D690711-112C-4E68-B92F-D32D047570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1FE26-4D99-4A85-B4B4-D6E69E63F573}" type="pres">
      <dgm:prSet presAssocID="{6D690711-112C-4E68-B92F-D32D04757052}" presName="centerTile" presStyleLbl="fgShp" presStyleIdx="0" presStyleCnt="1" custScaleX="101204" custScaleY="171346" custLinFactNeighborX="0" custLinFactNeighborY="-73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55963-E6E8-496E-B3F1-1A09D574C67B}" type="presOf" srcId="{01E726FC-5820-4135-AF2F-885B36F89001}" destId="{762F31E1-74B3-46FE-9E96-AB1D564DFC7A}" srcOrd="0" destOrd="0" presId="urn:microsoft.com/office/officeart/2005/8/layout/matrix1"/>
    <dgm:cxn modelId="{DBBFA630-6634-43AC-B4F0-73D12EC9A0DD}" type="presOf" srcId="{ABFB3A00-B848-4037-A934-9DC1654356EB}" destId="{9172CE3B-5DAB-4388-886B-93088F240C5A}" srcOrd="1" destOrd="0" presId="urn:microsoft.com/office/officeart/2005/8/layout/matrix1"/>
    <dgm:cxn modelId="{3C0B23C8-C23E-4E07-86E8-B4B9AC57892A}" type="presOf" srcId="{B8364BC6-94FA-4497-9680-51A9E15EDF8D}" destId="{5B11FE26-4D99-4A85-B4B4-D6E69E63F573}" srcOrd="0" destOrd="0" presId="urn:microsoft.com/office/officeart/2005/8/layout/matrix1"/>
    <dgm:cxn modelId="{3EA26771-E551-49FD-8251-9DA4EF825F87}" type="presOf" srcId="{ABFB3A00-B848-4037-A934-9DC1654356EB}" destId="{5615367D-FD47-49DF-A07D-38500F642D25}" srcOrd="0" destOrd="0" presId="urn:microsoft.com/office/officeart/2005/8/layout/matrix1"/>
    <dgm:cxn modelId="{9CCADF47-7394-495F-B2CA-D4745DBB59A4}" type="presOf" srcId="{B1D7C9F0-D3F4-4042-9485-AA673A58B0D6}" destId="{A36203BC-9D9C-4C5F-9A07-54EBB3C14A52}" srcOrd="1" destOrd="0" presId="urn:microsoft.com/office/officeart/2005/8/layout/matrix1"/>
    <dgm:cxn modelId="{47A88BD0-3D2B-46F4-ACB7-565E8F9CC944}" type="presOf" srcId="{B1D7C9F0-D3F4-4042-9485-AA673A58B0D6}" destId="{6204D96A-C432-4727-BBC5-34A48173FD9F}" srcOrd="0" destOrd="0" presId="urn:microsoft.com/office/officeart/2005/8/layout/matrix1"/>
    <dgm:cxn modelId="{E503546B-4617-4E73-9DF7-82990572DF27}" type="presOf" srcId="{6D690711-112C-4E68-B92F-D32D04757052}" destId="{571F6F5F-6A13-4948-9E2F-B0AF4C169328}" srcOrd="0" destOrd="0" presId="urn:microsoft.com/office/officeart/2005/8/layout/matrix1"/>
    <dgm:cxn modelId="{96B583B3-5EFA-4B23-B354-A7D6621CD712}" srcId="{6D690711-112C-4E68-B92F-D32D04757052}" destId="{B8364BC6-94FA-4497-9680-51A9E15EDF8D}" srcOrd="0" destOrd="0" parTransId="{A7472685-E038-4F50-8AF3-F6E5F019D511}" sibTransId="{D9EFF672-5F86-4949-AC2F-A72CB7F6CB5E}"/>
    <dgm:cxn modelId="{DB0EEDC9-278C-40EB-BEAB-0213D5C90255}" type="presOf" srcId="{91A74FC4-062E-418E-9EF2-AFDDAA9977D0}" destId="{853A9753-8F6E-436F-B579-F902BB1EBD36}" srcOrd="0" destOrd="0" presId="urn:microsoft.com/office/officeart/2005/8/layout/matrix1"/>
    <dgm:cxn modelId="{2578B9F6-298A-4481-9DC4-109825F8BF54}" type="presOf" srcId="{01E726FC-5820-4135-AF2F-885B36F89001}" destId="{E45BEA74-B7A6-4597-AC21-C05062008204}" srcOrd="1" destOrd="0" presId="urn:microsoft.com/office/officeart/2005/8/layout/matrix1"/>
    <dgm:cxn modelId="{16C6224E-F2CF-42EE-9DB6-90D0C5BDF2D6}" type="presOf" srcId="{91A74FC4-062E-418E-9EF2-AFDDAA9977D0}" destId="{031581EE-20E1-4951-B8F3-6306515BEE81}" srcOrd="1" destOrd="0" presId="urn:microsoft.com/office/officeart/2005/8/layout/matrix1"/>
    <dgm:cxn modelId="{D3F1627C-61CF-4EFC-A8F8-8E149523BD4B}" srcId="{B8364BC6-94FA-4497-9680-51A9E15EDF8D}" destId="{ABFB3A00-B848-4037-A934-9DC1654356EB}" srcOrd="1" destOrd="0" parTransId="{5D20B3A4-C2EC-4AE7-BA40-9DFE3CC1AA37}" sibTransId="{90C3BD6D-95D1-4BD5-82AF-912C7A1723F5}"/>
    <dgm:cxn modelId="{151BDF7B-8E6E-4900-8A83-200F6B933894}" srcId="{B8364BC6-94FA-4497-9680-51A9E15EDF8D}" destId="{91A74FC4-062E-418E-9EF2-AFDDAA9977D0}" srcOrd="2" destOrd="0" parTransId="{1AA7449D-CB06-4010-AE55-C9C1D943880A}" sibTransId="{AE930CEC-E72B-40FB-B461-53765CB2D0AC}"/>
    <dgm:cxn modelId="{1872BC92-A5A1-41CF-8E11-F0EAD75D4F68}" srcId="{B8364BC6-94FA-4497-9680-51A9E15EDF8D}" destId="{B1D7C9F0-D3F4-4042-9485-AA673A58B0D6}" srcOrd="3" destOrd="0" parTransId="{29A37913-3572-494B-856A-01A482A5DD3B}" sibTransId="{CE57C885-2B38-48C4-926F-66D8F4CAA42B}"/>
    <dgm:cxn modelId="{ECF4EB39-DF24-4DD0-810A-4B47E529D63F}" srcId="{B8364BC6-94FA-4497-9680-51A9E15EDF8D}" destId="{01E726FC-5820-4135-AF2F-885B36F89001}" srcOrd="0" destOrd="0" parTransId="{68C66861-3124-4B4E-8585-606C9143CC21}" sibTransId="{5C29FEB3-6850-4D10-9AA2-A419F997A302}"/>
    <dgm:cxn modelId="{380C4472-5A28-4318-B771-0DD10228CC29}" type="presParOf" srcId="{571F6F5F-6A13-4948-9E2F-B0AF4C169328}" destId="{9D667D99-DCE9-44B0-9E9E-882819CD66CF}" srcOrd="0" destOrd="0" presId="urn:microsoft.com/office/officeart/2005/8/layout/matrix1"/>
    <dgm:cxn modelId="{CB69DF3C-9243-4E7D-A81C-83DCE2EE3997}" type="presParOf" srcId="{9D667D99-DCE9-44B0-9E9E-882819CD66CF}" destId="{762F31E1-74B3-46FE-9E96-AB1D564DFC7A}" srcOrd="0" destOrd="0" presId="urn:microsoft.com/office/officeart/2005/8/layout/matrix1"/>
    <dgm:cxn modelId="{7E6C51E1-2CF0-482F-9568-92021CA40643}" type="presParOf" srcId="{9D667D99-DCE9-44B0-9E9E-882819CD66CF}" destId="{E45BEA74-B7A6-4597-AC21-C05062008204}" srcOrd="1" destOrd="0" presId="urn:microsoft.com/office/officeart/2005/8/layout/matrix1"/>
    <dgm:cxn modelId="{CAFF6FD8-9954-4A74-A5C8-71E3F6E66404}" type="presParOf" srcId="{9D667D99-DCE9-44B0-9E9E-882819CD66CF}" destId="{5615367D-FD47-49DF-A07D-38500F642D25}" srcOrd="2" destOrd="0" presId="urn:microsoft.com/office/officeart/2005/8/layout/matrix1"/>
    <dgm:cxn modelId="{852CEAC0-138D-4EBA-8B69-60F05B69C042}" type="presParOf" srcId="{9D667D99-DCE9-44B0-9E9E-882819CD66CF}" destId="{9172CE3B-5DAB-4388-886B-93088F240C5A}" srcOrd="3" destOrd="0" presId="urn:microsoft.com/office/officeart/2005/8/layout/matrix1"/>
    <dgm:cxn modelId="{CAC1E9B6-96E0-4DDE-8E64-9C2BD931119F}" type="presParOf" srcId="{9D667D99-DCE9-44B0-9E9E-882819CD66CF}" destId="{853A9753-8F6E-436F-B579-F902BB1EBD36}" srcOrd="4" destOrd="0" presId="urn:microsoft.com/office/officeart/2005/8/layout/matrix1"/>
    <dgm:cxn modelId="{DCDE9AAC-426E-4ED4-B4B0-8DFC3BFE8318}" type="presParOf" srcId="{9D667D99-DCE9-44B0-9E9E-882819CD66CF}" destId="{031581EE-20E1-4951-B8F3-6306515BEE81}" srcOrd="5" destOrd="0" presId="urn:microsoft.com/office/officeart/2005/8/layout/matrix1"/>
    <dgm:cxn modelId="{E6A18E69-E136-4D20-9CE8-EA774DC85FCB}" type="presParOf" srcId="{9D667D99-DCE9-44B0-9E9E-882819CD66CF}" destId="{6204D96A-C432-4727-BBC5-34A48173FD9F}" srcOrd="6" destOrd="0" presId="urn:microsoft.com/office/officeart/2005/8/layout/matrix1"/>
    <dgm:cxn modelId="{EA619DDB-1D63-423A-9609-95E8F41816F6}" type="presParOf" srcId="{9D667D99-DCE9-44B0-9E9E-882819CD66CF}" destId="{A36203BC-9D9C-4C5F-9A07-54EBB3C14A52}" srcOrd="7" destOrd="0" presId="urn:microsoft.com/office/officeart/2005/8/layout/matrix1"/>
    <dgm:cxn modelId="{05245359-93FD-4A42-8A8B-8F6475D50CC3}" type="presParOf" srcId="{571F6F5F-6A13-4948-9E2F-B0AF4C169328}" destId="{5B11FE26-4D99-4A85-B4B4-D6E69E63F5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13.05.2024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13.05.2024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A16F-1BC7-4A7C-974D-BABB63D5A0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2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A16F-1BC7-4A7C-974D-BABB63D5A0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52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8" y="3209096"/>
            <a:ext cx="10307782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Актуальные </a:t>
            </a:r>
            <a:r>
              <a:rPr lang="ru-RU" sz="3600" dirty="0">
                <a:solidFill>
                  <a:schemeClr val="tx1"/>
                </a:solidFill>
              </a:rPr>
              <a:t>вопросы </a:t>
            </a:r>
            <a:r>
              <a:rPr lang="ru-RU" sz="3600" dirty="0" smtClean="0">
                <a:solidFill>
                  <a:schemeClr val="tx1"/>
                </a:solidFill>
              </a:rPr>
              <a:t>нормативно-правового </a:t>
            </a:r>
            <a:r>
              <a:rPr lang="ru-RU" sz="3600" dirty="0">
                <a:solidFill>
                  <a:schemeClr val="tx1"/>
                </a:solidFill>
              </a:rPr>
              <a:t>сопровождения инклюзивного образования в Калининградской области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ownloads\Логоти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12" y="258647"/>
            <a:ext cx="1341120" cy="13562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371351"/>
            <a:ext cx="12192000" cy="486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sh50klgd.ru/upload/medialibrary/9e1/9e1bbe753f036ba0904d520443d84f3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204" b="17501"/>
          <a:stretch/>
        </p:blipFill>
        <p:spPr bwMode="auto">
          <a:xfrm>
            <a:off x="2121273" y="132066"/>
            <a:ext cx="1284771" cy="14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алтийский федеральный университет им. И. Канта приглашает педагогов на  обучение по магистерским программам — Калининградский областной институт  развития образова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43" y="79362"/>
            <a:ext cx="3429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59477" y="1898107"/>
            <a:ext cx="11473045" cy="4582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00" dirty="0"/>
              <a:t>XXIII Международный педагогический конгресс «Устойчивое развитие образования. Миссия. Трансформация. Ресурсы»</a:t>
            </a:r>
            <a:endParaRPr lang="ru-RU" sz="2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4069" y="2239712"/>
            <a:ext cx="11473045" cy="4582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00" dirty="0"/>
              <a:t>Региональный форум наставников инклюзивного образования - 2023</a:t>
            </a:r>
            <a:endParaRPr lang="ru-RU" sz="2800" dirty="0"/>
          </a:p>
        </p:txBody>
      </p:sp>
      <p:pic>
        <p:nvPicPr>
          <p:cNvPr id="1028" name="Picture 4" descr="ЛОГОТИП ГОДА ПЕДАГОГА И НАСТАВНИКА » Школа а. Старо-Куви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3" y="4660162"/>
            <a:ext cx="2255707" cy="1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974" y="0"/>
            <a:ext cx="112428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https://nelowvision.com/wp-content/uploads/2017/02/Connect-12-Student-Camera-Clas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3" y="97675"/>
            <a:ext cx="10136104" cy="67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Что такое видеоувеличители. Рассказывает ЦРТ Ю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87" y="3124156"/>
            <a:ext cx="3733844" cy="37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3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71351"/>
            <a:ext cx="12192000" cy="486649"/>
          </a:xfrm>
          <a:prstGeom prst="rect">
            <a:avLst/>
          </a:prstGeom>
          <a:solidFill>
            <a:srgbClr val="DB8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арты для инвалидов колясочников, ДЦП купить на сайте Доступная Стр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8" y="1342484"/>
            <a:ext cx="4224270" cy="42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ол для инвалидов колясочников регулируемый по высоте Ergostol Care купить  с доставкой по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65" y="134248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6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r="9488"/>
          <a:stretch>
            <a:fillRect/>
          </a:stretch>
        </p:blipFill>
        <p:spPr>
          <a:xfrm>
            <a:off x="6096000" y="-1"/>
            <a:ext cx="6096000" cy="680335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689" y="3549313"/>
            <a:ext cx="5769311" cy="2999426"/>
          </a:xfrm>
        </p:spPr>
        <p:txBody>
          <a:bodyPr rtlCol="0"/>
          <a:lstStyle/>
          <a:p>
            <a:pPr rtl="0"/>
            <a:r>
              <a:rPr lang="ru-RU" sz="2500" dirty="0" smtClean="0"/>
              <a:t>обучение выпускников с ограниченными возможностями здоровья</a:t>
            </a:r>
          </a:p>
          <a:p>
            <a:pPr rtl="0"/>
            <a:r>
              <a:rPr lang="ru-RU" sz="2500" dirty="0" smtClean="0"/>
              <a:t>обучение родителей (законных представителей)</a:t>
            </a:r>
            <a:endParaRPr lang="ru-RU" sz="25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1026" name="Picture 2" descr="КСТ, Колледж сервиса и туризма — Учёб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" y="-1"/>
            <a:ext cx="3920665" cy="26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Downloads\Логотип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27" y="262897"/>
            <a:ext cx="1915622" cy="18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803351"/>
            <a:ext cx="12192000" cy="54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0" y="2729596"/>
            <a:ext cx="6096000" cy="163943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2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2022 года успешно работает «Сетевая площадка профессиональных компетенций»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87571" y="6344027"/>
            <a:ext cx="859316" cy="45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t="5661" r="25181" b="9771"/>
          <a:stretch/>
        </p:blipFill>
        <p:spPr>
          <a:xfrm>
            <a:off x="0" y="-16525"/>
            <a:ext cx="3613532" cy="6874525"/>
          </a:xfr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59940439"/>
              </p:ext>
            </p:extLst>
          </p:nvPr>
        </p:nvGraphicFramePr>
        <p:xfrm>
          <a:off x="3937918" y="4122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13532" y="6371351"/>
            <a:ext cx="8578468" cy="486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79000" y="6371351"/>
            <a:ext cx="2413000" cy="48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92902"/>
            <a:ext cx="12192000" cy="465098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839200" y="2779175"/>
            <a:ext cx="3352800" cy="432000"/>
          </a:xfrm>
        </p:spPr>
        <p:txBody>
          <a:bodyPr/>
          <a:lstStyle/>
          <a:p>
            <a:r>
              <a:rPr lang="ru-RU" dirty="0" smtClean="0"/>
              <a:t>Программа профессионального обучения </a:t>
            </a:r>
            <a:br>
              <a:rPr lang="ru-RU" dirty="0" smtClean="0"/>
            </a:br>
            <a:r>
              <a:rPr lang="ru-RU" dirty="0" smtClean="0"/>
              <a:t>«Рабочий зеленого хозяйства»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sun9-64.userapi.com/impg/ryzeToejt5k4Va_5GAc44BcfmlsIEzXFo-nvnw/ufeKNv1tH3A.jpg?size=1131x800&amp;quality=95&amp;sign=1453c6ea9c11a6dbda595b303d7fd99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2"/>
            <a:ext cx="8686800" cy="61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15</a:t>
            </a:fld>
            <a:endParaRPr lang="ru-RU" dirty="0"/>
          </a:p>
        </p:txBody>
      </p:sp>
      <p:pic>
        <p:nvPicPr>
          <p:cNvPr id="1026" name="Picture 2" descr="https://sun9-2.userapi.com/impg/EO8Wio61zNDSHHyTtQ2JfTJc_x_l2xQbGDOPXQ/QExd76oZsE8.jpg?size=1280x721&amp;quality=95&amp;sign=ba4663ffd5b0cc928d40bec95522d6f1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14768" r="26690" b="25896"/>
          <a:stretch/>
        </p:blipFill>
        <p:spPr bwMode="auto">
          <a:xfrm>
            <a:off x="0" y="0"/>
            <a:ext cx="12192000" cy="61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30343"/>
            <a:ext cx="12192000" cy="776543"/>
          </a:xfrm>
        </p:spPr>
        <p:txBody>
          <a:bodyPr rtlCol="0"/>
          <a:lstStyle/>
          <a:p>
            <a:pPr rtl="0">
              <a:lnSpc>
                <a:spcPts val="5200"/>
              </a:lnSpc>
            </a:pPr>
            <a:r>
              <a:rPr lang="ru-RU" sz="4500" dirty="0" smtClean="0"/>
              <a:t>Групповые занятия родителей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9619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16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79000" y="6371351"/>
            <a:ext cx="2413000" cy="48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92902"/>
            <a:ext cx="12192000" cy="465098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61.userapi.com/impg/iOxUDOVzaUMbT9s_qPnmS5jtu7tw7_60G62k3g/UXGqaHldc2g.jpg?size=1131x800&amp;quality=95&amp;sign=49ca88f9889a60f0e2b59af7f0f0ddb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7498" cy="63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839200" y="2969675"/>
            <a:ext cx="3352800" cy="432000"/>
          </a:xfrm>
        </p:spPr>
        <p:txBody>
          <a:bodyPr/>
          <a:lstStyle/>
          <a:p>
            <a:r>
              <a:rPr lang="ru-RU" dirty="0" smtClean="0"/>
              <a:t>Дополнительная профессиональная программа «Организация обучения детей  с особыми образовательными потребностями»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8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09" y="500062"/>
            <a:ext cx="10307782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современного образования детей с ограниченными возможностями здоровья и детей с инвалидностью: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82" y="2489773"/>
            <a:ext cx="11144235" cy="321743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особых образовательных потребностей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по адаптированным основным образовательным программам;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омплексное психолого-педагогическое сопровождение;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талантов каждого ребенка;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предпрофессиональных навыков новых профессиональных сфер с использованием ассистивных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 descr="C:\Users\user\Downloads\Логоти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4" y="230188"/>
            <a:ext cx="1181131" cy="1229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371351"/>
            <a:ext cx="12192000" cy="486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71351"/>
            <a:ext cx="12192000" cy="486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81730034"/>
              </p:ext>
            </p:extLst>
          </p:nvPr>
        </p:nvGraphicFramePr>
        <p:xfrm>
          <a:off x="0" y="158839"/>
          <a:ext cx="11532473" cy="599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4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87000" y="398851"/>
            <a:ext cx="7663639" cy="432000"/>
          </a:xfrm>
        </p:spPr>
        <p:txBody>
          <a:bodyPr/>
          <a:lstStyle/>
          <a:p>
            <a:r>
              <a:rPr lang="ru-RU" dirty="0" smtClean="0"/>
              <a:t>ГБУ КО «Школа-интернат»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706" y="2850306"/>
            <a:ext cx="2160000" cy="25078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23 класса-комплекта уровней образования </a:t>
            </a:r>
          </a:p>
          <a:p>
            <a:pPr marL="0" indent="0">
              <a:buNone/>
            </a:pPr>
            <a:r>
              <a:rPr lang="ru-RU" dirty="0" smtClean="0"/>
              <a:t>НОО</a:t>
            </a:r>
          </a:p>
          <a:p>
            <a:pPr marL="0" indent="0">
              <a:buNone/>
            </a:pPr>
            <a:r>
              <a:rPr lang="ru-RU" dirty="0" smtClean="0"/>
              <a:t>ООО</a:t>
            </a:r>
          </a:p>
          <a:p>
            <a:pPr marL="0" indent="0">
              <a:buNone/>
            </a:pPr>
            <a:r>
              <a:rPr lang="ru-RU" dirty="0" smtClean="0"/>
              <a:t>СОО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7329524" y="2902949"/>
            <a:ext cx="2160588" cy="33364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12 человек –максимальная наполняемость класса по </a:t>
            </a:r>
            <a:r>
              <a:rPr lang="ru-RU" dirty="0" err="1" smtClean="0"/>
              <a:t>СанПин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021412" y="2850306"/>
            <a:ext cx="2160588" cy="33409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Успешно работают два уникальных ресурсных класса для обучающихся с ТМНР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713300" y="2902949"/>
            <a:ext cx="2160588" cy="33364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203 ученика на апрель 2023 г.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9611412" y="2850305"/>
            <a:ext cx="2160588" cy="33409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147 обучающихся имеют инвалидность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71351"/>
            <a:ext cx="12192000" cy="486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user\Downloads\Логоти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48" y="34467"/>
            <a:ext cx="1241744" cy="122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32000" y="1507535"/>
            <a:ext cx="2160000" cy="1274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23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20773" y="1526982"/>
            <a:ext cx="2160000" cy="1274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12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22000" y="1507535"/>
            <a:ext cx="2160000" cy="1274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27000" y="1526982"/>
            <a:ext cx="2160000" cy="1274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203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12000" y="1526982"/>
            <a:ext cx="2160000" cy="1274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147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3637" t="20906" r="2126" b="58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3699926"/>
              </p:ext>
            </p:extLst>
          </p:nvPr>
        </p:nvGraphicFramePr>
        <p:xfrm>
          <a:off x="229674" y="74140"/>
          <a:ext cx="11732652" cy="624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6259132"/>
            <a:ext cx="12325082" cy="598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Тяжелые множественные нарушения развития, чел.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061960"/>
              </p:ext>
            </p:extLst>
          </p:nvPr>
        </p:nvGraphicFramePr>
        <p:xfrm>
          <a:off x="431800" y="1511300"/>
          <a:ext cx="113284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71351"/>
            <a:ext cx="12192000" cy="486649"/>
          </a:xfrm>
          <a:prstGeom prst="rect">
            <a:avLst/>
          </a:prstGeom>
          <a:solidFill>
            <a:srgbClr val="DB842D"/>
          </a:solidFill>
          <a:ln>
            <a:solidFill>
              <a:srgbClr val="DB8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9-86.userapi.com/impg/_niXCVnvhEW5xkYYmU-VX_CbW8Tinyl2Qm-kyA/8JCiY_9OZ_M.jpg?size=1280x960&amp;quality=95&amp;sign=43f6acc1ce294c8d8309d923f5fc239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0" b="35985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756" y="0"/>
            <a:ext cx="43113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Ресурсный класс: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Специальная индивидуальная программа развития (СИПР)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Учет ООП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Команда педагогов и родителей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образования в условиях семьи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Специальное оборудование и пространство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Развитие БУД</a:t>
            </a:r>
          </a:p>
        </p:txBody>
      </p:sp>
      <p:pic>
        <p:nvPicPr>
          <p:cNvPr id="7" name="Рисунок 6" descr="C:\Users\user\Downloads\Логоти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38" y="267885"/>
            <a:ext cx="2133601" cy="2217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6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87921"/>
            <a:ext cx="12192000" cy="47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202017" cy="3717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Стул ортопедический для лецения дцп у детей CH-37.01.03 , дцп, лечение дцп,  коляски для детей дцп, дцп у детей, ортопедические кресла для больных дцп,  магазин медтехники в Москве, все для лечения де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89071"/>
            <a:ext cx="5898235" cy="35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8049" y="3387969"/>
            <a:ext cx="6473951" cy="347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8" name="Picture 4" descr="Набор №2 беспроводного адаптированного оборудования для обучающихся с ОДА/ ДЦ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8" t="12076" r="1748" b="18393"/>
          <a:stretch/>
        </p:blipFill>
        <p:spPr bwMode="auto">
          <a:xfrm>
            <a:off x="5807403" y="3459043"/>
            <a:ext cx="6262677" cy="33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1886" y="3755044"/>
            <a:ext cx="5326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Педагог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Специалист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Ассистент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Родитель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Обучающийся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Врач*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2017" y="146221"/>
            <a:ext cx="5868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доступность пространства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зонирование пространства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многофункциональная мебель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технические средства реабилитации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ссистивные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9914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6dc4bcd6-49db-4c07-9060-8acfc67cef9f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</Template>
  <TotalTime>0</TotalTime>
  <Words>317</Words>
  <Application>Microsoft Office PowerPoint</Application>
  <PresentationFormat>Широкоэкранный</PresentationFormat>
  <Paragraphs>84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Corbel</vt:lpstr>
      <vt:lpstr>Times New Roman</vt:lpstr>
      <vt:lpstr>Тема Office</vt:lpstr>
      <vt:lpstr>Актуальные вопросы нормативно-правового сопровождения инклюзивного образования в Калининградской области</vt:lpstr>
      <vt:lpstr>Ориентиры современного образования детей с ограниченными возможностями здоровья и детей с инвалидностью: </vt:lpstr>
      <vt:lpstr>Презентация PowerPoint</vt:lpstr>
      <vt:lpstr>ГБУ КО «Школа-интернат»</vt:lpstr>
      <vt:lpstr>Презентация PowerPoint</vt:lpstr>
      <vt:lpstr>Презентация PowerPoint</vt:lpstr>
      <vt:lpstr>Тяжелые множественные нарушения развития, чел.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профессионального обучения  «Рабочий зеленого хозяйства» </vt:lpstr>
      <vt:lpstr>Групповые занятия родителей</vt:lpstr>
      <vt:lpstr>Дополнительная профессиональная программа «Организация обучения детей  с особыми образовательными потребностями»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2023-04-06T06:53:54Z</dcterms:created>
  <dcterms:modified xsi:type="dcterms:W3CDTF">2024-05-13T20:22:41Z</dcterms:modified>
</cp:coreProperties>
</file>